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0" r:id="rId3"/>
    <p:sldId id="258" r:id="rId4"/>
    <p:sldId id="268" r:id="rId5"/>
    <p:sldId id="259" r:id="rId6"/>
    <p:sldId id="261" r:id="rId7"/>
    <p:sldId id="263"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56" d="100"/>
          <a:sy n="56"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0663F-8305-4099-975C-C8BD65A98993}"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1D3FF-1B97-4A54-BA62-D3603E0C07C9}" type="slidenum">
              <a:rPr lang="en-US" smtClean="0"/>
              <a:t>‹#›</a:t>
            </a:fld>
            <a:endParaRPr lang="en-US"/>
          </a:p>
        </p:txBody>
      </p:sp>
    </p:spTree>
    <p:extLst>
      <p:ext uri="{BB962C8B-B14F-4D97-AF65-F5344CB8AC3E}">
        <p14:creationId xmlns:p14="http://schemas.microsoft.com/office/powerpoint/2010/main" val="24216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389294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382692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-EMR-based dashboard tracks clinical, throughput, and process metrics. We manually input relevant cases and our Epic analyst has written code to query the various metrics for all patients. Let me know if you would like more detail.</a:t>
            </a:r>
          </a:p>
          <a:p>
            <a:r>
              <a:rPr lang="en-US" sz="1200" kern="1200" dirty="0">
                <a:solidFill>
                  <a:schemeClr val="tx1"/>
                </a:solidFill>
                <a:latin typeface="+mn-lt"/>
                <a:ea typeface="+mn-ea"/>
                <a:cs typeface="+mn-cs"/>
              </a:rPr>
              <a:t>-I believe by the call-center analysis you mean the content analysis of IHT requests. All Y-Access calls are recorded, so we listened to all relevant calls for ten months (May ’17 – Mar ’18) and identified whether each step in the communication chain was occurring in each call. </a:t>
            </a:r>
            <a:r>
              <a:rPr lang="en-US" sz="1200" kern="1200">
                <a:solidFill>
                  <a:schemeClr val="tx1"/>
                </a:solidFill>
                <a:latin typeface="+mn-lt"/>
                <a:ea typeface="+mn-ea"/>
                <a:cs typeface="+mn-cs"/>
              </a:rPr>
              <a:t>We tracked the data in a spreadsheet and thus were able to see trends and improvements in uptake of the intervention, as well as identify more challenging steps that needed additional support/education.</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5586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improvements in communication and process measures</a:t>
            </a:r>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310322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8</a:t>
            </a:fld>
            <a:endParaRPr lang="en-US"/>
          </a:p>
        </p:txBody>
      </p:sp>
    </p:spTree>
    <p:extLst>
      <p:ext uri="{BB962C8B-B14F-4D97-AF65-F5344CB8AC3E}">
        <p14:creationId xmlns:p14="http://schemas.microsoft.com/office/powerpoint/2010/main" val="93599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64D7-07ED-4CDE-A832-D10C5B248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2A1E7-B948-470C-9BFD-765CEB213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06A813-0622-41EE-BFEC-F068879D05E0}"/>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EB067F8C-5332-4A04-9D6D-0BF375E3B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81DEE-FC60-4C59-BD3F-6BC1BA5CA85B}"/>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63259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11E-8B23-4ADE-804F-306E216D7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C7CE4-A061-43DD-8BB2-C96F007FDB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E26F9-ECE6-4312-A363-43C8071A6645}"/>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6D1D5A0B-BBC6-487C-8677-FDD3010D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3088D-D587-4938-A3A1-7176A826A966}"/>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29733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EDA9E-CD1B-45E5-8EE8-6FA93FB0A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617E9-864D-4FEF-AF95-DC2CDE99FA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488E9-5016-498D-9D3D-C5005BA82B39}"/>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6E8F54B6-8CFD-4693-B408-67586F89D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07610-1888-4B50-A340-CA8659AD3331}"/>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133572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6EE8-69D2-4ECA-89F3-E7A131C0A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26C22-E63B-49F3-BAAF-5EA0041588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D9A54-EAF6-4C73-B6DE-C48E1F5AE9C1}"/>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9527B71C-CD42-49CA-8E8D-CC36061F8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2FD04-E745-4968-AFBC-79951B87AC9E}"/>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118148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FBC-41B8-4B00-A0A8-CE441407D3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D1532D-3844-46CC-BF56-513866B86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AC577B-441C-4B1F-8F03-F29E887482C9}"/>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0B052835-FABB-48C8-B782-B4FBC2C9D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34BD6-FF2B-436F-8E52-A87E9838FBE8}"/>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7119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3BF3-7747-48B8-893B-E408E7A3F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18717-6238-4D31-A571-194B395509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77FEC5-9486-4ED5-A82F-C0BD7C0AF8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C504A7-23FC-4DEE-A14B-AA3F14D800FA}"/>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6" name="Footer Placeholder 5">
            <a:extLst>
              <a:ext uri="{FF2B5EF4-FFF2-40B4-BE49-F238E27FC236}">
                <a16:creationId xmlns:a16="http://schemas.microsoft.com/office/drawing/2014/main" id="{DF7BF1A5-6C78-489F-834E-F42E7B899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5FCA3-B2A3-4A2B-93BB-D1F24220F7DE}"/>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28496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2B2B-3008-415A-B58A-708B85FF7D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D8B46-7FD4-41CB-8A07-C6DE520F2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5C031F-0DE5-49D8-898B-D156E41EDC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1B091-F508-4DB1-B825-47563885B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9064FF-594C-4A3B-88ED-AD0DDB5A67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290FE-C0FF-4FC4-A8F1-964418E4B842}"/>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8" name="Footer Placeholder 7">
            <a:extLst>
              <a:ext uri="{FF2B5EF4-FFF2-40B4-BE49-F238E27FC236}">
                <a16:creationId xmlns:a16="http://schemas.microsoft.com/office/drawing/2014/main" id="{32E03405-0E36-4B2F-9925-66860B142E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44D980-F57D-49A9-AD7B-EEA11084430E}"/>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289339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A0D7-15BB-46C5-96C2-4D0281959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65377-16A9-420F-82FB-7A5B4AE84DD7}"/>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4" name="Footer Placeholder 3">
            <a:extLst>
              <a:ext uri="{FF2B5EF4-FFF2-40B4-BE49-F238E27FC236}">
                <a16:creationId xmlns:a16="http://schemas.microsoft.com/office/drawing/2014/main" id="{F425E0D9-FA27-4D48-B22F-997F5C24F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00EEB-4D3C-4C6F-8E4D-2C957DA1F65B}"/>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33616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FB5C8-4300-4F78-B617-DA026F915AAE}"/>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3" name="Footer Placeholder 2">
            <a:extLst>
              <a:ext uri="{FF2B5EF4-FFF2-40B4-BE49-F238E27FC236}">
                <a16:creationId xmlns:a16="http://schemas.microsoft.com/office/drawing/2014/main" id="{817B96E0-C182-4A0F-9329-B8C6F3B04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BC0D8E-99DD-44A0-A159-265B2284BE33}"/>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167695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8F18-7836-4EF7-9823-2C05E17A5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F9AAD-42C5-4E3C-A7EA-C6F480300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AB802-8805-4996-828A-29DB31560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7E0F08-5A20-4994-AD6E-56FCFDB605E8}"/>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6" name="Footer Placeholder 5">
            <a:extLst>
              <a:ext uri="{FF2B5EF4-FFF2-40B4-BE49-F238E27FC236}">
                <a16:creationId xmlns:a16="http://schemas.microsoft.com/office/drawing/2014/main" id="{B687AEE5-CC84-4978-8520-D719FBC7B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818E0-DB4B-4078-A7B2-DCAA85A7F6E0}"/>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143725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1DD3-0330-44C5-8893-9E8617D87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4CDD8-1BEA-4EAC-98C9-514AB0BF6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B1594-9CA7-415A-B328-C5E0B8937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C846B3-13AF-4E3E-AA2C-060FC5F4EA25}"/>
              </a:ext>
            </a:extLst>
          </p:cNvPr>
          <p:cNvSpPr>
            <a:spLocks noGrp="1"/>
          </p:cNvSpPr>
          <p:nvPr>
            <p:ph type="dt" sz="half" idx="10"/>
          </p:nvPr>
        </p:nvSpPr>
        <p:spPr/>
        <p:txBody>
          <a:bodyPr/>
          <a:lstStyle/>
          <a:p>
            <a:fld id="{40F58F03-88A2-4AB1-8EA9-9C67F7786041}" type="datetimeFigureOut">
              <a:rPr lang="en-US" smtClean="0"/>
              <a:t>2/27/2019</a:t>
            </a:fld>
            <a:endParaRPr lang="en-US"/>
          </a:p>
        </p:txBody>
      </p:sp>
      <p:sp>
        <p:nvSpPr>
          <p:cNvPr id="6" name="Footer Placeholder 5">
            <a:extLst>
              <a:ext uri="{FF2B5EF4-FFF2-40B4-BE49-F238E27FC236}">
                <a16:creationId xmlns:a16="http://schemas.microsoft.com/office/drawing/2014/main" id="{371F1FAC-21D2-43E0-86E6-80C5EDF62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323BF-F7EF-4CF6-B299-C3897775C2A5}"/>
              </a:ext>
            </a:extLst>
          </p:cNvPr>
          <p:cNvSpPr>
            <a:spLocks noGrp="1"/>
          </p:cNvSpPr>
          <p:nvPr>
            <p:ph type="sldNum" sz="quarter" idx="12"/>
          </p:nvPr>
        </p:nvSpPr>
        <p:spPr/>
        <p:txBody>
          <a:bodyPr/>
          <a:lstStyle/>
          <a:p>
            <a:fld id="{1D1AB7EF-2993-4609-BB0D-33D4F55E57B7}" type="slidenum">
              <a:rPr lang="en-US" smtClean="0"/>
              <a:t>‹#›</a:t>
            </a:fld>
            <a:endParaRPr lang="en-US"/>
          </a:p>
        </p:txBody>
      </p:sp>
    </p:spTree>
    <p:extLst>
      <p:ext uri="{BB962C8B-B14F-4D97-AF65-F5344CB8AC3E}">
        <p14:creationId xmlns:p14="http://schemas.microsoft.com/office/powerpoint/2010/main" val="165059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0222E-C951-4582-AF7F-7BB95CDA9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E8758-B7C0-411F-BE1A-A17A5EFBC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AC97D-7A8D-4DA0-8716-B19B8C26C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58F03-88A2-4AB1-8EA9-9C67F7786041}" type="datetimeFigureOut">
              <a:rPr lang="en-US" smtClean="0"/>
              <a:t>2/27/2019</a:t>
            </a:fld>
            <a:endParaRPr lang="en-US"/>
          </a:p>
        </p:txBody>
      </p:sp>
      <p:sp>
        <p:nvSpPr>
          <p:cNvPr id="5" name="Footer Placeholder 4">
            <a:extLst>
              <a:ext uri="{FF2B5EF4-FFF2-40B4-BE49-F238E27FC236}">
                <a16:creationId xmlns:a16="http://schemas.microsoft.com/office/drawing/2014/main" id="{58961EA0-82EE-47EE-A146-05E749C79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A1B603-C0F1-4CF2-91D2-2A1F626B3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AB7EF-2993-4609-BB0D-33D4F55E57B7}" type="slidenum">
              <a:rPr lang="en-US" smtClean="0"/>
              <a:t>‹#›</a:t>
            </a:fld>
            <a:endParaRPr lang="en-US"/>
          </a:p>
        </p:txBody>
      </p:sp>
    </p:spTree>
    <p:extLst>
      <p:ext uri="{BB962C8B-B14F-4D97-AF65-F5344CB8AC3E}">
        <p14:creationId xmlns:p14="http://schemas.microsoft.com/office/powerpoint/2010/main" val="39996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54" y="959133"/>
            <a:ext cx="10996291" cy="1349983"/>
          </a:xfrm>
        </p:spPr>
        <p:txBody>
          <a:bodyPr>
            <a:noAutofit/>
          </a:bodyPr>
          <a:lstStyle/>
          <a:p>
            <a:r>
              <a:rPr lang="en-US" dirty="0"/>
              <a:t>Improving the Safety and Quality of Inter-hospital Transfer for </a:t>
            </a:r>
            <a:r>
              <a:rPr lang="en-US" dirty="0" err="1"/>
              <a:t>Nontraumatic</a:t>
            </a:r>
            <a:r>
              <a:rPr lang="en-US" dirty="0"/>
              <a:t> Intracranial Hemorrhage</a:t>
            </a:r>
          </a:p>
        </p:txBody>
      </p:sp>
      <p:sp>
        <p:nvSpPr>
          <p:cNvPr id="4" name="Text Placeholder 3"/>
          <p:cNvSpPr>
            <a:spLocks noGrp="1"/>
          </p:cNvSpPr>
          <p:nvPr>
            <p:ph type="subTitle" idx="4294967295"/>
          </p:nvPr>
        </p:nvSpPr>
        <p:spPr>
          <a:xfrm>
            <a:off x="406399" y="2745895"/>
            <a:ext cx="11379200" cy="1727200"/>
          </a:xfrm>
        </p:spPr>
        <p:txBody>
          <a:bodyPr>
            <a:normAutofit/>
          </a:bodyPr>
          <a:lstStyle/>
          <a:p>
            <a:pPr marL="0" indent="0">
              <a:buNone/>
            </a:pPr>
            <a:r>
              <a:rPr lang="en-US" u="sng" dirty="0"/>
              <a:t>Ross Littauer, MD</a:t>
            </a:r>
            <a:r>
              <a:rPr lang="en-US" dirty="0"/>
              <a:t>; Michael Yip, MD; John Sather, MD; Craig Rothenberg, MPH; Emily B. Finn, MPH; Charles </a:t>
            </a:r>
            <a:r>
              <a:rPr lang="en-US" dirty="0" err="1"/>
              <a:t>Matouk</a:t>
            </a:r>
            <a:r>
              <a:rPr lang="en-US" dirty="0"/>
              <a:t>, MD; Laura Pham, MD; Kevin N. </a:t>
            </a:r>
            <a:r>
              <a:rPr lang="en-US" dirty="0" err="1"/>
              <a:t>Sheth</a:t>
            </a:r>
            <a:r>
              <a:rPr lang="en-US" dirty="0"/>
              <a:t>, MD; Andrew Ulrich, MD; </a:t>
            </a:r>
            <a:r>
              <a:rPr lang="en-US" dirty="0" err="1"/>
              <a:t>Vivek</a:t>
            </a:r>
            <a:r>
              <a:rPr lang="en-US" dirty="0"/>
              <a:t> </a:t>
            </a:r>
            <a:r>
              <a:rPr lang="en-US" dirty="0" err="1"/>
              <a:t>Parwani</a:t>
            </a:r>
            <a:r>
              <a:rPr lang="en-US" dirty="0"/>
              <a:t>, MD; </a:t>
            </a:r>
            <a:r>
              <a:rPr lang="en-US" dirty="0" err="1"/>
              <a:t>Arjun</a:t>
            </a:r>
            <a:r>
              <a:rPr lang="en-US" dirty="0"/>
              <a:t> K. </a:t>
            </a:r>
            <a:r>
              <a:rPr lang="en-US" dirty="0" err="1"/>
              <a:t>Venkatesh</a:t>
            </a:r>
            <a:r>
              <a:rPr lang="en-US" dirty="0"/>
              <a:t>, MD, MBA, MHS</a:t>
            </a:r>
            <a:endParaRPr lang="en-US" i="0" dirty="0"/>
          </a:p>
          <a:p>
            <a:pPr marL="0" indent="0">
              <a:buNone/>
            </a:pPr>
            <a:endParaRPr lang="en-US" dirty="0"/>
          </a:p>
          <a:p>
            <a:endParaRPr lang="en-US" sz="1400" dirty="0"/>
          </a:p>
        </p:txBody>
      </p:sp>
      <p:sp>
        <p:nvSpPr>
          <p:cNvPr id="8" name="TextBox 7"/>
          <p:cNvSpPr txBox="1"/>
          <p:nvPr/>
        </p:nvSpPr>
        <p:spPr>
          <a:xfrm>
            <a:off x="3454401" y="4953001"/>
            <a:ext cx="184731" cy="461665"/>
          </a:xfrm>
          <a:prstGeom prst="rect">
            <a:avLst/>
          </a:prstGeom>
          <a:noFill/>
        </p:spPr>
        <p:txBody>
          <a:bodyPr wrap="none" rtlCol="0">
            <a:spAutoFit/>
          </a:bodyPr>
          <a:lstStyle/>
          <a:p>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4571999" y="4953000"/>
            <a:ext cx="3084559" cy="1905000"/>
          </a:xfrm>
          <a:prstGeom prst="rect">
            <a:avLst/>
          </a:prstGeom>
        </p:spPr>
      </p:pic>
      <p:pic>
        <p:nvPicPr>
          <p:cNvPr id="6" name="Picture 5"/>
          <p:cNvPicPr>
            <a:picLocks noChangeAspect="1"/>
          </p:cNvPicPr>
          <p:nvPr/>
        </p:nvPicPr>
        <p:blipFill>
          <a:blip r:embed="rId4"/>
          <a:stretch>
            <a:fillRect/>
          </a:stretch>
        </p:blipFill>
        <p:spPr>
          <a:xfrm>
            <a:off x="10235043" y="4992142"/>
            <a:ext cx="1930400" cy="1863908"/>
          </a:xfrm>
          <a:prstGeom prst="rect">
            <a:avLst/>
          </a:prstGeom>
        </p:spPr>
      </p:pic>
      <p:pic>
        <p:nvPicPr>
          <p:cNvPr id="7" name="Picture 6"/>
          <p:cNvPicPr>
            <a:picLocks noChangeAspect="1"/>
          </p:cNvPicPr>
          <p:nvPr/>
        </p:nvPicPr>
        <p:blipFill>
          <a:blip r:embed="rId5"/>
          <a:stretch>
            <a:fillRect/>
          </a:stretch>
        </p:blipFill>
        <p:spPr>
          <a:xfrm>
            <a:off x="101600" y="4951008"/>
            <a:ext cx="1524000" cy="1906993"/>
          </a:xfrm>
          <a:prstGeom prst="rect">
            <a:avLst/>
          </a:prstGeom>
        </p:spPr>
      </p:pic>
    </p:spTree>
    <p:extLst>
      <p:ext uri="{BB962C8B-B14F-4D97-AF65-F5344CB8AC3E}">
        <p14:creationId xmlns:p14="http://schemas.microsoft.com/office/powerpoint/2010/main" val="11016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Disclosures and Funding Sources</a:t>
            </a:r>
          </a:p>
        </p:txBody>
      </p:sp>
      <p:sp>
        <p:nvSpPr>
          <p:cNvPr id="3" name="Content Placeholder 2"/>
          <p:cNvSpPr>
            <a:spLocks noGrp="1"/>
          </p:cNvSpPr>
          <p:nvPr>
            <p:ph idx="1"/>
          </p:nvPr>
        </p:nvSpPr>
        <p:spPr>
          <a:xfrm>
            <a:off x="747183" y="1690688"/>
            <a:ext cx="10697633" cy="4064000"/>
          </a:xfrm>
        </p:spPr>
        <p:txBody>
          <a:bodyPr>
            <a:normAutofit fontScale="92500" lnSpcReduction="10000"/>
          </a:bodyPr>
          <a:lstStyle/>
          <a:p>
            <a:r>
              <a:rPr lang="en-US" dirty="0" err="1"/>
              <a:t>Arjun</a:t>
            </a:r>
            <a:r>
              <a:rPr lang="en-US" dirty="0"/>
              <a:t> K. </a:t>
            </a:r>
            <a:r>
              <a:rPr lang="en-US" dirty="0" err="1"/>
              <a:t>Venkatesh</a:t>
            </a:r>
            <a:r>
              <a:rPr lang="en-US" dirty="0"/>
              <a:t> reports support from the Emergency Medicine Foundation Health Policy Scholar Award and the Yale Center for Clinical Investigation KL2 TR000140 from the National Center for Advancing Translational Science (NCATS), a component of the National Institutes of Health (NIH).</a:t>
            </a:r>
          </a:p>
          <a:p>
            <a:r>
              <a:rPr lang="en-US" dirty="0"/>
              <a:t>This research was supported by a grant (#P30HS023554-01) from the Agency for Healthcare Research and Quality (AHRQ) and receives support from Yale New Haven Hospital and the Claude D. Pepper Older Americans Independence Center at Yale School of Medicine (#P30AG021342 NIH/NIA).</a:t>
            </a:r>
          </a:p>
          <a:p>
            <a:r>
              <a:rPr lang="en-US" dirty="0"/>
              <a:t>The content is solely the responsibility of the authors and does not necessarily represent the official views of these organizations.</a:t>
            </a:r>
          </a:p>
        </p:txBody>
      </p:sp>
    </p:spTree>
    <p:extLst>
      <p:ext uri="{BB962C8B-B14F-4D97-AF65-F5344CB8AC3E}">
        <p14:creationId xmlns:p14="http://schemas.microsoft.com/office/powerpoint/2010/main" val="73377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11201" y="1921921"/>
            <a:ext cx="6836833" cy="3860800"/>
          </a:xfrm>
        </p:spPr>
        <p:txBody>
          <a:bodyPr>
            <a:normAutofit fontScale="85000" lnSpcReduction="20000"/>
          </a:bodyPr>
          <a:lstStyle/>
          <a:p>
            <a:r>
              <a:rPr lang="en-US" sz="3200" dirty="0"/>
              <a:t>Inter-hospital transfer (IHT) exposes patients to multiple care transitions across a wide range of providers and systems</a:t>
            </a:r>
          </a:p>
          <a:p>
            <a:r>
              <a:rPr lang="en-US" sz="3200" dirty="0"/>
              <a:t>IHT may harbor latent safety threats given multiple handoffs and data points</a:t>
            </a:r>
          </a:p>
          <a:p>
            <a:r>
              <a:rPr lang="en-US" sz="3200" dirty="0"/>
              <a:t>Pre-intervention problem analysis identified delays in care and areas for improvement, including blood pressure control, communication (ED/OSH/NICU/NSGY) and a variety of process/throughput measures including ED boarding.</a:t>
            </a:r>
          </a:p>
        </p:txBody>
      </p:sp>
      <p:pic>
        <p:nvPicPr>
          <p:cNvPr id="5" name="Picture 4">
            <a:extLst>
              <a:ext uri="{FF2B5EF4-FFF2-40B4-BE49-F238E27FC236}">
                <a16:creationId xmlns:a16="http://schemas.microsoft.com/office/drawing/2014/main" id="{0F4D02DA-F7F9-451B-A652-1E51629D0A2D}"/>
              </a:ext>
            </a:extLst>
          </p:cNvPr>
          <p:cNvPicPr>
            <a:picLocks noChangeAspect="1"/>
          </p:cNvPicPr>
          <p:nvPr/>
        </p:nvPicPr>
        <p:blipFill>
          <a:blip r:embed="rId3"/>
          <a:stretch>
            <a:fillRect/>
          </a:stretch>
        </p:blipFill>
        <p:spPr>
          <a:xfrm>
            <a:off x="7548034" y="2329474"/>
            <a:ext cx="4478961" cy="3045693"/>
          </a:xfrm>
          <a:prstGeom prst="rect">
            <a:avLst/>
          </a:prstGeom>
        </p:spPr>
      </p:pic>
    </p:spTree>
    <p:extLst>
      <p:ext uri="{BB962C8B-B14F-4D97-AF65-F5344CB8AC3E}">
        <p14:creationId xmlns:p14="http://schemas.microsoft.com/office/powerpoint/2010/main" val="27080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pic>
        <p:nvPicPr>
          <p:cNvPr id="5" name="Picture 4"/>
          <p:cNvPicPr>
            <a:picLocks noChangeAspect="1"/>
          </p:cNvPicPr>
          <p:nvPr/>
        </p:nvPicPr>
        <p:blipFill>
          <a:blip r:embed="rId2"/>
          <a:stretch>
            <a:fillRect/>
          </a:stretch>
        </p:blipFill>
        <p:spPr>
          <a:xfrm>
            <a:off x="2463800" y="1802094"/>
            <a:ext cx="7264400" cy="4609825"/>
          </a:xfrm>
          <a:prstGeom prst="rect">
            <a:avLst/>
          </a:prstGeom>
        </p:spPr>
      </p:pic>
    </p:spTree>
    <p:extLst>
      <p:ext uri="{BB962C8B-B14F-4D97-AF65-F5344CB8AC3E}">
        <p14:creationId xmlns:p14="http://schemas.microsoft.com/office/powerpoint/2010/main" val="412759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6807200" y="1750405"/>
            <a:ext cx="5109635" cy="3860800"/>
          </a:xfrm>
        </p:spPr>
        <p:txBody>
          <a:bodyPr>
            <a:normAutofit/>
          </a:bodyPr>
          <a:lstStyle/>
          <a:p>
            <a:pPr marL="0" indent="0">
              <a:buNone/>
            </a:pPr>
            <a:endParaRPr lang="en-US" dirty="0"/>
          </a:p>
          <a:p>
            <a:r>
              <a:rPr lang="en-US" sz="2400" dirty="0"/>
              <a:t>Pre- and post-intervention analysis </a:t>
            </a:r>
          </a:p>
          <a:p>
            <a:pPr lvl="1"/>
            <a:r>
              <a:rPr lang="en-US" sz="2000" dirty="0"/>
              <a:t>EMR dashboard</a:t>
            </a:r>
          </a:p>
          <a:p>
            <a:pPr lvl="1"/>
            <a:r>
              <a:rPr lang="en-US" sz="2000" dirty="0"/>
              <a:t>Call center analysis</a:t>
            </a:r>
          </a:p>
          <a:p>
            <a:pPr lvl="1"/>
            <a:r>
              <a:rPr lang="en-US" sz="2000" dirty="0"/>
              <a:t>Case audits</a:t>
            </a:r>
            <a:endParaRPr lang="en-US" dirty="0"/>
          </a:p>
        </p:txBody>
      </p:sp>
      <p:pic>
        <p:nvPicPr>
          <p:cNvPr id="4" name="Picture 3"/>
          <p:cNvPicPr>
            <a:picLocks noChangeAspect="1"/>
          </p:cNvPicPr>
          <p:nvPr/>
        </p:nvPicPr>
        <p:blipFill>
          <a:blip r:embed="rId3"/>
          <a:stretch>
            <a:fillRect/>
          </a:stretch>
        </p:blipFill>
        <p:spPr>
          <a:xfrm>
            <a:off x="275165" y="1690688"/>
            <a:ext cx="6153877" cy="3920517"/>
          </a:xfrm>
          <a:prstGeom prst="rect">
            <a:avLst/>
          </a:prstGeom>
        </p:spPr>
      </p:pic>
    </p:spTree>
    <p:extLst>
      <p:ext uri="{BB962C8B-B14F-4D97-AF65-F5344CB8AC3E}">
        <p14:creationId xmlns:p14="http://schemas.microsoft.com/office/powerpoint/2010/main" val="93163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Picture 4"/>
          <p:cNvPicPr>
            <a:picLocks noChangeAspect="1"/>
          </p:cNvPicPr>
          <p:nvPr/>
        </p:nvPicPr>
        <p:blipFill>
          <a:blip r:embed="rId3"/>
          <a:stretch>
            <a:fillRect/>
          </a:stretch>
        </p:blipFill>
        <p:spPr>
          <a:xfrm>
            <a:off x="0" y="1480628"/>
            <a:ext cx="12192000" cy="4202879"/>
          </a:xfrm>
          <a:prstGeom prst="rect">
            <a:avLst/>
          </a:prstGeom>
        </p:spPr>
      </p:pic>
      <p:sp>
        <p:nvSpPr>
          <p:cNvPr id="10" name="TextBox 9"/>
          <p:cNvSpPr txBox="1"/>
          <p:nvPr/>
        </p:nvSpPr>
        <p:spPr>
          <a:xfrm>
            <a:off x="2421564" y="5683507"/>
            <a:ext cx="7348871" cy="461665"/>
          </a:xfrm>
          <a:prstGeom prst="rect">
            <a:avLst/>
          </a:prstGeom>
          <a:noFill/>
        </p:spPr>
        <p:txBody>
          <a:bodyPr wrap="none" rtlCol="0">
            <a:spAutoFit/>
          </a:bodyPr>
          <a:lstStyle/>
          <a:p>
            <a:r>
              <a:rPr lang="en-US" sz="2400" dirty="0"/>
              <a:t>* Clinical outcome results were not statistically significant</a:t>
            </a:r>
          </a:p>
        </p:txBody>
      </p:sp>
    </p:spTree>
    <p:extLst>
      <p:ext uri="{BB962C8B-B14F-4D97-AF65-F5344CB8AC3E}">
        <p14:creationId xmlns:p14="http://schemas.microsoft.com/office/powerpoint/2010/main" val="6549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Implementing a multi-modal intervention to improve inter-hospital transfers is possible, and resulted in significant improvement in process and communication metrics</a:t>
            </a:r>
          </a:p>
          <a:p>
            <a:pPr marL="0" indent="0">
              <a:buNone/>
            </a:pPr>
            <a:endParaRPr lang="en-US" dirty="0"/>
          </a:p>
          <a:p>
            <a:r>
              <a:rPr lang="en-US" dirty="0"/>
              <a:t>This approach may be scalable to other health systems and other critical care entities (Trauma, ACS, Vascular emergencies, </a:t>
            </a:r>
            <a:r>
              <a:rPr lang="en-US" dirty="0" err="1"/>
              <a:t>etc</a:t>
            </a:r>
            <a:r>
              <a:rPr lang="en-US" dirty="0"/>
              <a:t>)</a:t>
            </a:r>
          </a:p>
          <a:p>
            <a:endParaRPr lang="en-US" dirty="0"/>
          </a:p>
        </p:txBody>
      </p:sp>
    </p:spTree>
    <p:extLst>
      <p:ext uri="{BB962C8B-B14F-4D97-AF65-F5344CB8AC3E}">
        <p14:creationId xmlns:p14="http://schemas.microsoft.com/office/powerpoint/2010/main" val="96897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Limitations/Future Directions</a:t>
            </a:r>
          </a:p>
        </p:txBody>
      </p:sp>
      <p:sp>
        <p:nvSpPr>
          <p:cNvPr id="3" name="Content Placeholder 2"/>
          <p:cNvSpPr>
            <a:spLocks noGrp="1"/>
          </p:cNvSpPr>
          <p:nvPr>
            <p:ph idx="1"/>
          </p:nvPr>
        </p:nvSpPr>
        <p:spPr>
          <a:xfrm>
            <a:off x="899583" y="1690688"/>
            <a:ext cx="10392833" cy="3605305"/>
          </a:xfrm>
        </p:spPr>
        <p:txBody>
          <a:bodyPr>
            <a:normAutofit/>
          </a:bodyPr>
          <a:lstStyle/>
          <a:p>
            <a:r>
              <a:rPr lang="en-US" dirty="0"/>
              <a:t>Potential limitations: </a:t>
            </a:r>
          </a:p>
          <a:p>
            <a:pPr lvl="1"/>
            <a:r>
              <a:rPr lang="en-US" sz="2000" dirty="0"/>
              <a:t>Small sample size – rare diagnosis</a:t>
            </a:r>
          </a:p>
          <a:p>
            <a:pPr lvl="1"/>
            <a:r>
              <a:rPr lang="en-US" sz="2000" dirty="0"/>
              <a:t>Not powered to detect differences in mortality or other rarer clinical outcomes\</a:t>
            </a:r>
          </a:p>
          <a:p>
            <a:pPr marL="457200" lvl="1" indent="0">
              <a:buNone/>
            </a:pPr>
            <a:endParaRPr lang="en-US" sz="2000" dirty="0"/>
          </a:p>
          <a:p>
            <a:r>
              <a:rPr lang="en-US" dirty="0"/>
              <a:t>Future studies should examine patient outcomes such as mortality and disability</a:t>
            </a:r>
          </a:p>
          <a:p>
            <a:pPr lvl="1"/>
            <a:r>
              <a:rPr lang="en-US" sz="2000" dirty="0"/>
              <a:t>May also examine inter-hospital transfer for other critically ill patients</a:t>
            </a:r>
          </a:p>
        </p:txBody>
      </p:sp>
    </p:spTree>
    <p:extLst>
      <p:ext uri="{BB962C8B-B14F-4D97-AF65-F5344CB8AC3E}">
        <p14:creationId xmlns:p14="http://schemas.microsoft.com/office/powerpoint/2010/main" val="145377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484</Words>
  <Application>Microsoft Office PowerPoint</Application>
  <PresentationFormat>Widescreen</PresentationFormat>
  <Paragraphs>38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Improving the Safety and Quality of Inter-hospital Transfer for Nontraumatic Intracranial Hemorrhage</vt:lpstr>
      <vt:lpstr>Disclosures and Funding Sources</vt:lpstr>
      <vt:lpstr>Background</vt:lpstr>
      <vt:lpstr>Background</vt:lpstr>
      <vt:lpstr>Methods</vt:lpstr>
      <vt:lpstr>Results</vt:lpstr>
      <vt:lpstr>Conclusion</vt:lpstr>
      <vt:lpstr>Limitations/Future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Safety and Quality of Inter-hospital Transfer for Nontraumatic Intracranial Hemorrhage</dc:title>
  <dc:creator>Joseph Kennedy</dc:creator>
  <cp:lastModifiedBy>Joseph Kennedy</cp:lastModifiedBy>
  <cp:revision>1</cp:revision>
  <dcterms:created xsi:type="dcterms:W3CDTF">2019-02-27T21:58:15Z</dcterms:created>
  <dcterms:modified xsi:type="dcterms:W3CDTF">2019-02-27T22:00:03Z</dcterms:modified>
</cp:coreProperties>
</file>